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3" r:id="rId1"/>
  </p:sldMasterIdLst>
  <p:notesMasterIdLst>
    <p:notesMasterId r:id="rId15"/>
  </p:notesMasterIdLst>
  <p:sldIdLst>
    <p:sldId id="256" r:id="rId2"/>
    <p:sldId id="270" r:id="rId3"/>
    <p:sldId id="273" r:id="rId4"/>
    <p:sldId id="274" r:id="rId5"/>
    <p:sldId id="258" r:id="rId6"/>
    <p:sldId id="263" r:id="rId7"/>
    <p:sldId id="271" r:id="rId8"/>
    <p:sldId id="261" r:id="rId9"/>
    <p:sldId id="272" r:id="rId10"/>
    <p:sldId id="275" r:id="rId11"/>
    <p:sldId id="276" r:id="rId12"/>
    <p:sldId id="277" r:id="rId13"/>
    <p:sldId id="27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F3778E-6C48-402C-9A64-B6847A87F55A}" v="152" dt="2023-04-07T01:13:30.776"/>
    <p1510:client id="{91897867-2667-434B-BEA9-309BD25447BA}" v="2" dt="2023-04-07T01:02:53.106"/>
    <p1510:client id="{BAE5F03E-7BEA-49FE-BE95-DAB1B06E836D}" v="2" dt="2023-04-07T01:09:49.811"/>
    <p1510:client id="{F9BA00BF-E69D-4410-99E7-9313077DE681}" v="115" dt="2023-04-07T01:12:25.3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6" d="100"/>
          <a:sy n="156" d="100"/>
        </p:scale>
        <p:origin x="456"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638C81-A214-4039-A2E9-7B3B8C1F8BE9}" type="datetimeFigureOut">
              <a:rPr lang="en-US" smtClean="0"/>
              <a:t>4/10/2023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37A306-F9E6-42A9-B3DF-A9A64674436E}" type="slidenum">
              <a:rPr lang="en-US" smtClean="0"/>
              <a:t>‹#›</a:t>
            </a:fld>
            <a:endParaRPr lang="en-US"/>
          </a:p>
        </p:txBody>
      </p:sp>
    </p:spTree>
    <p:extLst>
      <p:ext uri="{BB962C8B-B14F-4D97-AF65-F5344CB8AC3E}">
        <p14:creationId xmlns:p14="http://schemas.microsoft.com/office/powerpoint/2010/main" val="5267636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EC01603-88EB-4B29-8BC4-DA5A2F39D905}" type="datetime1">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74648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27F1EA-0A6B-45E7-8EEC-F51ABCBF920A}" type="datetime1">
              <a:rPr lang="en-US" smtClean="0"/>
              <a:t>4/10/2023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293390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E70AE0B-DBDF-4F14-A8D9-50849E0CFEDF}" type="datetime1">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36174595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C56AAE4-5BAD-460C-A545-40F7B8266E92}" type="datetime1">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3678701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16F395-3A65-4D90-9965-7104CA7510F5}" type="datetime1">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16988885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B0108AE-0BFE-46F3-9008-05040809B36F}" type="datetime1">
              <a:rPr lang="en-US" smtClean="0"/>
              <a:t>4/10/2023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8659127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AB1DE43-D20E-45EC-9990-1E4F70F2A517}" type="datetime1">
              <a:rPr lang="en-US" smtClean="0"/>
              <a:t>4/10/2023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37187076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14348E3-9E82-4910-9DF3-23BA25EDE664}" type="datetime1">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8081642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5150F72-A83A-4676-B359-8D3659EC9488}" type="datetime1">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87294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07B993CB-A96B-43D1-B19B-601BEB0E76CF}" type="datetime1">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984778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16CCFF-920D-48A2-B94E-F21810D8E5AB}" type="datetime1">
              <a:rPr lang="en-US" smtClean="0"/>
              <a:t>4/10/2023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372895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5BB90D3-60E6-4BEB-ABB7-C371EE3AE8F9}" type="datetime1">
              <a:rPr lang="en-US" smtClean="0"/>
              <a:t>4/10/2023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3717411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6EBB945-94B6-4C2E-A1A4-88E38A2CEA88}" type="datetime1">
              <a:rPr lang="en-US" smtClean="0"/>
              <a:t>4/10/2023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3513906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A4988BB0-D053-47D1-8325-A3779642CC74}" type="datetime1">
              <a:rPr lang="en-US" smtClean="0"/>
              <a:t>4/10/2023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1800097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68FE46C-E5C1-48B6-B0DA-823F2EFD2470}" type="datetime1">
              <a:rPr lang="en-US" smtClean="0"/>
              <a:t>4/10/2023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493788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1CC9D9F0-6365-48BF-A966-A18B4D222F0A}" type="datetime1">
              <a:rPr lang="en-US" smtClean="0"/>
              <a:t>4/10/2023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4162804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C0B675-9267-4CF7-AB9D-8CE3B897A357}" type="datetime1">
              <a:rPr lang="en-US" smtClean="0"/>
              <a:t>4/10/2023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5DB3E1-CD3E-42B7-9B54-50704EA10D86}" type="slidenum">
              <a:rPr lang="en-US" smtClean="0"/>
              <a:t>‹#›</a:t>
            </a:fld>
            <a:endParaRPr lang="en-US"/>
          </a:p>
        </p:txBody>
      </p:sp>
    </p:spTree>
    <p:extLst>
      <p:ext uri="{BB962C8B-B14F-4D97-AF65-F5344CB8AC3E}">
        <p14:creationId xmlns:p14="http://schemas.microsoft.com/office/powerpoint/2010/main" val="21758049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6C7CBC5-6315-42FD-9BCB-8787B76988E0}" type="datetime1">
              <a:rPr lang="en-US" smtClean="0"/>
              <a:t>4/10/2023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25DB3E1-CD3E-42B7-9B54-50704EA10D86}" type="slidenum">
              <a:rPr lang="en-US" smtClean="0"/>
              <a:t>‹#›</a:t>
            </a:fld>
            <a:endParaRPr lang="en-US"/>
          </a:p>
        </p:txBody>
      </p:sp>
    </p:spTree>
    <p:extLst>
      <p:ext uri="{BB962C8B-B14F-4D97-AF65-F5344CB8AC3E}">
        <p14:creationId xmlns:p14="http://schemas.microsoft.com/office/powerpoint/2010/main" val="84599932"/>
      </p:ext>
    </p:extLst>
  </p:cSld>
  <p:clrMap bg1="dk1" tx1="lt1" bg2="dk2" tx2="lt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 id="2147483895" r:id="rId12"/>
    <p:sldLayoutId id="2147483896" r:id="rId13"/>
    <p:sldLayoutId id="2147483897" r:id="rId14"/>
    <p:sldLayoutId id="2147483898" r:id="rId15"/>
    <p:sldLayoutId id="2147483899" r:id="rId16"/>
    <p:sldLayoutId id="2147483900"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24088A9-9EB6-D272-F9A5-E8603D47E104}"/>
              </a:ext>
            </a:extLst>
          </p:cNvPr>
          <p:cNvPicPr>
            <a:picLocks noChangeAspect="1"/>
          </p:cNvPicPr>
          <p:nvPr/>
        </p:nvPicPr>
        <p:blipFill rotWithShape="1">
          <a:blip r:embed="rId2">
            <a:alphaModFix amt="35000"/>
          </a:blip>
          <a:srcRect l="13780" r="1" b="1"/>
          <a:stretch/>
        </p:blipFill>
        <p:spPr>
          <a:xfrm>
            <a:off x="19965" y="-2"/>
            <a:ext cx="12191695" cy="6858000"/>
          </a:xfrm>
          <a:prstGeom prst="rect">
            <a:avLst/>
          </a:prstGeom>
        </p:spPr>
      </p:pic>
      <p:sp>
        <p:nvSpPr>
          <p:cNvPr id="2" name="Title 1">
            <a:extLst>
              <a:ext uri="{FF2B5EF4-FFF2-40B4-BE49-F238E27FC236}">
                <a16:creationId xmlns:a16="http://schemas.microsoft.com/office/drawing/2014/main" id="{04BF1F5C-8754-BE81-468F-5BF9C3EB0DE8}"/>
              </a:ext>
            </a:extLst>
          </p:cNvPr>
          <p:cNvSpPr>
            <a:spLocks noGrp="1"/>
          </p:cNvSpPr>
          <p:nvPr>
            <p:ph type="ctrTitle"/>
          </p:nvPr>
        </p:nvSpPr>
        <p:spPr>
          <a:xfrm>
            <a:off x="19965" y="-912728"/>
            <a:ext cx="5816024" cy="2623459"/>
          </a:xfrm>
        </p:spPr>
        <p:txBody>
          <a:bodyPr>
            <a:normAutofit/>
          </a:bodyPr>
          <a:lstStyle/>
          <a:p>
            <a:r>
              <a:rPr lang="en-US" sz="6100" b="0" i="0">
                <a:effectLst/>
                <a:latin typeface="Slack-Lato"/>
              </a:rPr>
              <a:t>Banks in Distress</a:t>
            </a:r>
            <a:br>
              <a:rPr lang="en-US" sz="6100" b="0" i="0">
                <a:effectLst/>
                <a:latin typeface="Slack-Lato"/>
              </a:rPr>
            </a:br>
            <a:endParaRPr lang="en-US" sz="6100"/>
          </a:p>
        </p:txBody>
      </p:sp>
      <p:sp>
        <p:nvSpPr>
          <p:cNvPr id="3" name="Subtitle 2">
            <a:extLst>
              <a:ext uri="{FF2B5EF4-FFF2-40B4-BE49-F238E27FC236}">
                <a16:creationId xmlns:a16="http://schemas.microsoft.com/office/drawing/2014/main" id="{DF0FED9D-ECBB-5BBA-ACE0-6B5B8A57B7E3}"/>
              </a:ext>
            </a:extLst>
          </p:cNvPr>
          <p:cNvSpPr>
            <a:spLocks noGrp="1"/>
          </p:cNvSpPr>
          <p:nvPr>
            <p:ph type="subTitle" idx="1"/>
          </p:nvPr>
        </p:nvSpPr>
        <p:spPr>
          <a:xfrm>
            <a:off x="279901" y="451761"/>
            <a:ext cx="5676648" cy="1160213"/>
          </a:xfrm>
        </p:spPr>
        <p:txBody>
          <a:bodyPr>
            <a:normAutofit/>
          </a:bodyPr>
          <a:lstStyle/>
          <a:p>
            <a:r>
              <a:rPr lang="en-US" sz="2000" b="0" i="0">
                <a:effectLst/>
                <a:latin typeface="Slack-Lato"/>
              </a:rPr>
              <a:t>Analyzing the </a:t>
            </a:r>
            <a:r>
              <a:rPr lang="en-US">
                <a:latin typeface="Slack-Lato"/>
              </a:rPr>
              <a:t>REGIONS</a:t>
            </a:r>
            <a:r>
              <a:rPr lang="en-US" sz="2000" b="0" i="0">
                <a:effectLst/>
                <a:latin typeface="Slack-Lato"/>
              </a:rPr>
              <a:t> of US Bank Failures</a:t>
            </a:r>
            <a:endParaRPr lang="en-US" sz="2000"/>
          </a:p>
        </p:txBody>
      </p:sp>
      <p:sp>
        <p:nvSpPr>
          <p:cNvPr id="4" name="Slide Number Placeholder 3">
            <a:extLst>
              <a:ext uri="{FF2B5EF4-FFF2-40B4-BE49-F238E27FC236}">
                <a16:creationId xmlns:a16="http://schemas.microsoft.com/office/drawing/2014/main" id="{E5C86712-950B-09A7-CBE2-69D9B82BB75E}"/>
              </a:ext>
            </a:extLst>
          </p:cNvPr>
          <p:cNvSpPr>
            <a:spLocks noGrp="1"/>
          </p:cNvSpPr>
          <p:nvPr>
            <p:ph type="sldNum" sz="quarter" idx="12"/>
          </p:nvPr>
        </p:nvSpPr>
        <p:spPr/>
        <p:txBody>
          <a:bodyPr/>
          <a:lstStyle/>
          <a:p>
            <a:fld id="{425DB3E1-CD3E-42B7-9B54-50704EA10D86}" type="slidenum">
              <a:rPr lang="en-US" smtClean="0"/>
              <a:t>1</a:t>
            </a:fld>
            <a:endParaRPr lang="en-US"/>
          </a:p>
        </p:txBody>
      </p:sp>
    </p:spTree>
    <p:extLst>
      <p:ext uri="{BB962C8B-B14F-4D97-AF65-F5344CB8AC3E}">
        <p14:creationId xmlns:p14="http://schemas.microsoft.com/office/powerpoint/2010/main" val="3130868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4F4B6-BFF0-778C-267B-E63B5E0A7E12}"/>
              </a:ext>
            </a:extLst>
          </p:cNvPr>
          <p:cNvSpPr>
            <a:spLocks noGrp="1"/>
          </p:cNvSpPr>
          <p:nvPr>
            <p:ph type="title"/>
          </p:nvPr>
        </p:nvSpPr>
        <p:spPr>
          <a:xfrm>
            <a:off x="346171" y="1934837"/>
            <a:ext cx="5697617" cy="4195761"/>
          </a:xfrm>
        </p:spPr>
        <p:txBody>
          <a:bodyPr/>
          <a:lstStyle/>
          <a:p>
            <a:r>
              <a:rPr lang="en-US" sz="3200" dirty="0"/>
              <a:t>Uses average of change year-over-year to predict indicators of economic downturn</a:t>
            </a:r>
            <a:br>
              <a:rPr lang="en-US" sz="3200" dirty="0"/>
            </a:br>
            <a:br>
              <a:rPr lang="en-US" sz="3200" dirty="0"/>
            </a:br>
            <a:r>
              <a:rPr lang="en-US" sz="3200" dirty="0"/>
              <a:t>If there is a spike of 15 more banks that failed compared to last </a:t>
            </a:r>
            <a:r>
              <a:rPr lang="en-US" sz="3200"/>
              <a:t>year likely</a:t>
            </a:r>
            <a:r>
              <a:rPr lang="en-US" sz="3200" dirty="0"/>
              <a:t> to be more</a:t>
            </a:r>
          </a:p>
        </p:txBody>
      </p:sp>
      <p:pic>
        <p:nvPicPr>
          <p:cNvPr id="5" name="Content Placeholder 4">
            <a:extLst>
              <a:ext uri="{FF2B5EF4-FFF2-40B4-BE49-F238E27FC236}">
                <a16:creationId xmlns:a16="http://schemas.microsoft.com/office/drawing/2014/main" id="{FDCD216E-3F73-EE11-AC3C-D41226BD0333}"/>
              </a:ext>
            </a:extLst>
          </p:cNvPr>
          <p:cNvPicPr>
            <a:picLocks noGrp="1" noChangeAspect="1"/>
          </p:cNvPicPr>
          <p:nvPr>
            <p:ph idx="1"/>
          </p:nvPr>
        </p:nvPicPr>
        <p:blipFill>
          <a:blip r:embed="rId2"/>
          <a:stretch>
            <a:fillRect/>
          </a:stretch>
        </p:blipFill>
        <p:spPr>
          <a:xfrm>
            <a:off x="6034381" y="2038318"/>
            <a:ext cx="5068954" cy="4195762"/>
          </a:xfrm>
        </p:spPr>
      </p:pic>
      <p:sp>
        <p:nvSpPr>
          <p:cNvPr id="3" name="TextBox 2">
            <a:extLst>
              <a:ext uri="{FF2B5EF4-FFF2-40B4-BE49-F238E27FC236}">
                <a16:creationId xmlns:a16="http://schemas.microsoft.com/office/drawing/2014/main" id="{8B5575C0-1F4F-A3AD-90B4-87A16288AA5D}"/>
              </a:ext>
            </a:extLst>
          </p:cNvPr>
          <p:cNvSpPr txBox="1"/>
          <p:nvPr/>
        </p:nvSpPr>
        <p:spPr>
          <a:xfrm>
            <a:off x="1251185" y="272814"/>
            <a:ext cx="9125184"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200" dirty="0">
                <a:solidFill>
                  <a:srgbClr val="EBEBEB"/>
                </a:solidFill>
              </a:rPr>
              <a:t>Attempting to find indicators of economic change</a:t>
            </a:r>
          </a:p>
        </p:txBody>
      </p:sp>
      <p:sp>
        <p:nvSpPr>
          <p:cNvPr id="4" name="Slide Number Placeholder 3">
            <a:extLst>
              <a:ext uri="{FF2B5EF4-FFF2-40B4-BE49-F238E27FC236}">
                <a16:creationId xmlns:a16="http://schemas.microsoft.com/office/drawing/2014/main" id="{A3002E1A-C0B0-3ABB-1A52-E7A58A048054}"/>
              </a:ext>
            </a:extLst>
          </p:cNvPr>
          <p:cNvSpPr>
            <a:spLocks noGrp="1"/>
          </p:cNvSpPr>
          <p:nvPr>
            <p:ph type="sldNum" sz="quarter" idx="12"/>
          </p:nvPr>
        </p:nvSpPr>
        <p:spPr/>
        <p:txBody>
          <a:bodyPr/>
          <a:lstStyle/>
          <a:p>
            <a:fld id="{425DB3E1-CD3E-42B7-9B54-50704EA10D86}" type="slidenum">
              <a:rPr lang="en-US" smtClean="0"/>
              <a:t>10</a:t>
            </a:fld>
            <a:endParaRPr lang="en-US"/>
          </a:p>
        </p:txBody>
      </p:sp>
    </p:spTree>
    <p:extLst>
      <p:ext uri="{BB962C8B-B14F-4D97-AF65-F5344CB8AC3E}">
        <p14:creationId xmlns:p14="http://schemas.microsoft.com/office/powerpoint/2010/main" val="2475799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F362D-9061-D157-8C92-C2FD2EB2694A}"/>
              </a:ext>
            </a:extLst>
          </p:cNvPr>
          <p:cNvSpPr>
            <a:spLocks noGrp="1"/>
          </p:cNvSpPr>
          <p:nvPr>
            <p:ph type="title"/>
          </p:nvPr>
        </p:nvSpPr>
        <p:spPr>
          <a:xfrm>
            <a:off x="424065" y="1988867"/>
            <a:ext cx="5765894" cy="4150676"/>
          </a:xfrm>
        </p:spPr>
        <p:txBody>
          <a:bodyPr/>
          <a:lstStyle/>
          <a:p>
            <a:r>
              <a:rPr lang="en-US" sz="3200" dirty="0"/>
              <a:t>Red is minimum 15 failed bank increase year over year</a:t>
            </a:r>
            <a:br>
              <a:rPr lang="en-US" sz="3200" dirty="0"/>
            </a:br>
            <a:br>
              <a:rPr lang="en-US" sz="3200" dirty="0"/>
            </a:br>
            <a:r>
              <a:rPr lang="en-US" sz="3200" dirty="0"/>
              <a:t>The red lines indicate that there may be a couple years of increased bank failures.</a:t>
            </a:r>
            <a:br>
              <a:rPr lang="en-US" sz="3200" dirty="0"/>
            </a:br>
            <a:endParaRPr lang="en-US" sz="3200"/>
          </a:p>
        </p:txBody>
      </p:sp>
      <p:pic>
        <p:nvPicPr>
          <p:cNvPr id="5" name="Content Placeholder 4">
            <a:extLst>
              <a:ext uri="{FF2B5EF4-FFF2-40B4-BE49-F238E27FC236}">
                <a16:creationId xmlns:a16="http://schemas.microsoft.com/office/drawing/2014/main" id="{0BC4FE7B-15BB-144D-3660-A324F0A359D9}"/>
              </a:ext>
            </a:extLst>
          </p:cNvPr>
          <p:cNvPicPr>
            <a:picLocks noGrp="1" noChangeAspect="1"/>
          </p:cNvPicPr>
          <p:nvPr>
            <p:ph idx="1"/>
          </p:nvPr>
        </p:nvPicPr>
        <p:blipFill>
          <a:blip r:embed="rId2"/>
          <a:stretch>
            <a:fillRect/>
          </a:stretch>
        </p:blipFill>
        <p:spPr>
          <a:xfrm>
            <a:off x="6189959" y="1988867"/>
            <a:ext cx="5290979" cy="4195762"/>
          </a:xfrm>
        </p:spPr>
      </p:pic>
      <p:sp>
        <p:nvSpPr>
          <p:cNvPr id="6" name="TextBox 5">
            <a:extLst>
              <a:ext uri="{FF2B5EF4-FFF2-40B4-BE49-F238E27FC236}">
                <a16:creationId xmlns:a16="http://schemas.microsoft.com/office/drawing/2014/main" id="{19FB2851-D001-CE29-667B-2CA983ABFFC2}"/>
              </a:ext>
            </a:extLst>
          </p:cNvPr>
          <p:cNvSpPr txBox="1"/>
          <p:nvPr/>
        </p:nvSpPr>
        <p:spPr>
          <a:xfrm>
            <a:off x="2803712" y="0"/>
            <a:ext cx="7436224" cy="769441"/>
          </a:xfrm>
          <a:prstGeom prst="rect">
            <a:avLst/>
          </a:prstGeom>
          <a:noFill/>
        </p:spPr>
        <p:txBody>
          <a:bodyPr wrap="square" rtlCol="0">
            <a:spAutoFit/>
          </a:bodyPr>
          <a:lstStyle/>
          <a:p>
            <a:r>
              <a:rPr lang="en-US" sz="4400"/>
              <a:t>Prediction visual</a:t>
            </a:r>
          </a:p>
        </p:txBody>
      </p:sp>
      <p:sp>
        <p:nvSpPr>
          <p:cNvPr id="3" name="Slide Number Placeholder 2">
            <a:extLst>
              <a:ext uri="{FF2B5EF4-FFF2-40B4-BE49-F238E27FC236}">
                <a16:creationId xmlns:a16="http://schemas.microsoft.com/office/drawing/2014/main" id="{9D6E481E-1D17-8C68-2EE5-823E226252D5}"/>
              </a:ext>
            </a:extLst>
          </p:cNvPr>
          <p:cNvSpPr>
            <a:spLocks noGrp="1"/>
          </p:cNvSpPr>
          <p:nvPr>
            <p:ph type="sldNum" sz="quarter" idx="12"/>
          </p:nvPr>
        </p:nvSpPr>
        <p:spPr/>
        <p:txBody>
          <a:bodyPr/>
          <a:lstStyle/>
          <a:p>
            <a:fld id="{425DB3E1-CD3E-42B7-9B54-50704EA10D86}" type="slidenum">
              <a:rPr lang="en-US" smtClean="0"/>
              <a:t>11</a:t>
            </a:fld>
            <a:endParaRPr lang="en-US"/>
          </a:p>
        </p:txBody>
      </p:sp>
    </p:spTree>
    <p:extLst>
      <p:ext uri="{BB962C8B-B14F-4D97-AF65-F5344CB8AC3E}">
        <p14:creationId xmlns:p14="http://schemas.microsoft.com/office/powerpoint/2010/main" val="2267435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69790-669E-B70A-806E-332362818DF8}"/>
              </a:ext>
            </a:extLst>
          </p:cNvPr>
          <p:cNvSpPr>
            <a:spLocks noGrp="1"/>
          </p:cNvSpPr>
          <p:nvPr>
            <p:ph type="title"/>
          </p:nvPr>
        </p:nvSpPr>
        <p:spPr/>
        <p:txBody>
          <a:bodyPr/>
          <a:lstStyle/>
          <a:p>
            <a:r>
              <a:rPr lang="en-US"/>
              <a:t>Conclusion </a:t>
            </a:r>
          </a:p>
        </p:txBody>
      </p:sp>
      <p:sp>
        <p:nvSpPr>
          <p:cNvPr id="3" name="Content Placeholder 2">
            <a:extLst>
              <a:ext uri="{FF2B5EF4-FFF2-40B4-BE49-F238E27FC236}">
                <a16:creationId xmlns:a16="http://schemas.microsoft.com/office/drawing/2014/main" id="{F3D16DC8-30DE-460A-01AC-D366521CC6A3}"/>
              </a:ext>
            </a:extLst>
          </p:cNvPr>
          <p:cNvSpPr>
            <a:spLocks noGrp="1"/>
          </p:cNvSpPr>
          <p:nvPr>
            <p:ph idx="1"/>
          </p:nvPr>
        </p:nvSpPr>
        <p:spPr>
          <a:xfrm>
            <a:off x="1032060" y="1684783"/>
            <a:ext cx="8946541" cy="4195481"/>
          </a:xfrm>
        </p:spPr>
        <p:txBody>
          <a:bodyPr/>
          <a:lstStyle/>
          <a:p>
            <a:r>
              <a:rPr lang="en-US"/>
              <a:t>Bank failures occurred more in the south and densely populated areas</a:t>
            </a:r>
          </a:p>
          <a:p>
            <a:r>
              <a:rPr lang="en-US"/>
              <a:t>The oil crash in the 1980s and the current housing crisis is the cause of most bank failures</a:t>
            </a:r>
          </a:p>
          <a:p>
            <a:r>
              <a:rPr lang="en-US"/>
              <a:t>How much did the worst failures cost the federal government?</a:t>
            </a:r>
          </a:p>
          <a:p>
            <a:r>
              <a:rPr lang="en-US"/>
              <a:t>Texas cost the government the most by a large margin at 10 million </a:t>
            </a:r>
          </a:p>
          <a:p>
            <a:r>
              <a:rPr lang="en-US"/>
              <a:t>Using our data we concluded when you see a year with an increase of 15 or more bank closures it is a good indication that more are a come </a:t>
            </a:r>
          </a:p>
          <a:p>
            <a:endParaRPr lang="en-US"/>
          </a:p>
        </p:txBody>
      </p:sp>
      <p:sp>
        <p:nvSpPr>
          <p:cNvPr id="4" name="Slide Number Placeholder 3">
            <a:extLst>
              <a:ext uri="{FF2B5EF4-FFF2-40B4-BE49-F238E27FC236}">
                <a16:creationId xmlns:a16="http://schemas.microsoft.com/office/drawing/2014/main" id="{A65E970C-3942-37D6-0313-2EFC1642175A}"/>
              </a:ext>
            </a:extLst>
          </p:cNvPr>
          <p:cNvSpPr>
            <a:spLocks noGrp="1"/>
          </p:cNvSpPr>
          <p:nvPr>
            <p:ph type="sldNum" sz="quarter" idx="12"/>
          </p:nvPr>
        </p:nvSpPr>
        <p:spPr/>
        <p:txBody>
          <a:bodyPr/>
          <a:lstStyle/>
          <a:p>
            <a:fld id="{425DB3E1-CD3E-42B7-9B54-50704EA10D86}" type="slidenum">
              <a:rPr lang="en-US" smtClean="0"/>
              <a:t>12</a:t>
            </a:fld>
            <a:endParaRPr lang="en-US"/>
          </a:p>
        </p:txBody>
      </p:sp>
    </p:spTree>
    <p:extLst>
      <p:ext uri="{BB962C8B-B14F-4D97-AF65-F5344CB8AC3E}">
        <p14:creationId xmlns:p14="http://schemas.microsoft.com/office/powerpoint/2010/main" val="41254960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9787B81-C7DF-412B-A405-EF4454012D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61675E1F-AF39-9372-0AE1-E59B90E81DD2}"/>
              </a:ext>
            </a:extLst>
          </p:cNvPr>
          <p:cNvPicPr>
            <a:picLocks noChangeAspect="1"/>
          </p:cNvPicPr>
          <p:nvPr/>
        </p:nvPicPr>
        <p:blipFill rotWithShape="1">
          <a:blip r:embed="rId2">
            <a:alphaModFix amt="35000"/>
          </a:blip>
          <a:srcRect l="1039" r="3851" b="1"/>
          <a:stretch/>
        </p:blipFill>
        <p:spPr>
          <a:xfrm>
            <a:off x="20" y="-1"/>
            <a:ext cx="12191980" cy="6858000"/>
          </a:xfrm>
          <a:prstGeom prst="rect">
            <a:avLst/>
          </a:prstGeom>
        </p:spPr>
      </p:pic>
      <p:sp>
        <p:nvSpPr>
          <p:cNvPr id="2" name="Title 1">
            <a:extLst>
              <a:ext uri="{FF2B5EF4-FFF2-40B4-BE49-F238E27FC236}">
                <a16:creationId xmlns:a16="http://schemas.microsoft.com/office/drawing/2014/main" id="{5027751B-DD7C-E8D1-3E74-217818B2F1B3}"/>
              </a:ext>
            </a:extLst>
          </p:cNvPr>
          <p:cNvSpPr>
            <a:spLocks noGrp="1"/>
          </p:cNvSpPr>
          <p:nvPr>
            <p:ph type="title"/>
          </p:nvPr>
        </p:nvSpPr>
        <p:spPr>
          <a:xfrm>
            <a:off x="646111" y="452718"/>
            <a:ext cx="9404723" cy="1400530"/>
          </a:xfrm>
        </p:spPr>
        <p:txBody>
          <a:bodyPr>
            <a:normAutofit/>
          </a:bodyPr>
          <a:lstStyle/>
          <a:p>
            <a:pPr algn="ctr"/>
            <a:r>
              <a:rPr lang="en-US"/>
              <a:t>Thank you!</a:t>
            </a:r>
          </a:p>
        </p:txBody>
      </p:sp>
      <p:sp>
        <p:nvSpPr>
          <p:cNvPr id="3" name="Slide Number Placeholder 2">
            <a:extLst>
              <a:ext uri="{FF2B5EF4-FFF2-40B4-BE49-F238E27FC236}">
                <a16:creationId xmlns:a16="http://schemas.microsoft.com/office/drawing/2014/main" id="{9F32CC21-BC4C-A7BC-EAB5-0A9DEC9C177A}"/>
              </a:ext>
            </a:extLst>
          </p:cNvPr>
          <p:cNvSpPr>
            <a:spLocks noGrp="1"/>
          </p:cNvSpPr>
          <p:nvPr>
            <p:ph type="sldNum" sz="quarter" idx="12"/>
          </p:nvPr>
        </p:nvSpPr>
        <p:spPr/>
        <p:txBody>
          <a:bodyPr/>
          <a:lstStyle/>
          <a:p>
            <a:fld id="{425DB3E1-CD3E-42B7-9B54-50704EA10D86}" type="slidenum">
              <a:rPr lang="en-US" smtClean="0"/>
              <a:t>13</a:t>
            </a:fld>
            <a:endParaRPr lang="en-US"/>
          </a:p>
        </p:txBody>
      </p:sp>
    </p:spTree>
    <p:extLst>
      <p:ext uri="{BB962C8B-B14F-4D97-AF65-F5344CB8AC3E}">
        <p14:creationId xmlns:p14="http://schemas.microsoft.com/office/powerpoint/2010/main" val="273262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3D734-438C-905E-9BAF-7A00DD30C275}"/>
              </a:ext>
            </a:extLst>
          </p:cNvPr>
          <p:cNvSpPr>
            <a:spLocks noGrp="1"/>
          </p:cNvSpPr>
          <p:nvPr>
            <p:ph type="title"/>
          </p:nvPr>
        </p:nvSpPr>
        <p:spPr/>
        <p:txBody>
          <a:bodyPr/>
          <a:lstStyle/>
          <a:p>
            <a:r>
              <a:rPr lang="en-US"/>
              <a:t>Goals</a:t>
            </a:r>
          </a:p>
        </p:txBody>
      </p:sp>
      <p:sp>
        <p:nvSpPr>
          <p:cNvPr id="3" name="Content Placeholder 2">
            <a:extLst>
              <a:ext uri="{FF2B5EF4-FFF2-40B4-BE49-F238E27FC236}">
                <a16:creationId xmlns:a16="http://schemas.microsoft.com/office/drawing/2014/main" id="{698F529E-B1F4-DF76-1D50-505736FA30AF}"/>
              </a:ext>
            </a:extLst>
          </p:cNvPr>
          <p:cNvSpPr>
            <a:spLocks noGrp="1"/>
          </p:cNvSpPr>
          <p:nvPr>
            <p:ph idx="1"/>
          </p:nvPr>
        </p:nvSpPr>
        <p:spPr/>
        <p:txBody>
          <a:bodyPr vert="horz" lIns="91440" tIns="45720" rIns="91440" bIns="45720" rtlCol="0" anchor="t">
            <a:normAutofit/>
          </a:bodyPr>
          <a:lstStyle/>
          <a:p>
            <a:r>
              <a:rPr lang="en-US" dirty="0"/>
              <a:t>Where did bank failures occur?</a:t>
            </a:r>
          </a:p>
          <a:p>
            <a:r>
              <a:rPr lang="en-US" dirty="0"/>
              <a:t>Explain major bank failure events</a:t>
            </a:r>
          </a:p>
          <a:p>
            <a:r>
              <a:rPr lang="en-US" dirty="0"/>
              <a:t>Where does failure happen the most?</a:t>
            </a:r>
          </a:p>
          <a:p>
            <a:r>
              <a:rPr lang="en-US" dirty="0"/>
              <a:t>How much did the worst failures cost the federal government?</a:t>
            </a:r>
          </a:p>
          <a:p>
            <a:r>
              <a:rPr lang="en-US" dirty="0"/>
              <a:t>Can we predict when it will happen again?</a:t>
            </a:r>
          </a:p>
          <a:p>
            <a:endParaRPr lang="en-US"/>
          </a:p>
        </p:txBody>
      </p:sp>
      <p:sp>
        <p:nvSpPr>
          <p:cNvPr id="4" name="Slide Number Placeholder 3">
            <a:extLst>
              <a:ext uri="{FF2B5EF4-FFF2-40B4-BE49-F238E27FC236}">
                <a16:creationId xmlns:a16="http://schemas.microsoft.com/office/drawing/2014/main" id="{54A8A9B0-0F03-6481-AAD2-A29EAFEB811E}"/>
              </a:ext>
            </a:extLst>
          </p:cNvPr>
          <p:cNvSpPr>
            <a:spLocks noGrp="1"/>
          </p:cNvSpPr>
          <p:nvPr>
            <p:ph type="sldNum" sz="quarter" idx="12"/>
          </p:nvPr>
        </p:nvSpPr>
        <p:spPr/>
        <p:txBody>
          <a:bodyPr/>
          <a:lstStyle/>
          <a:p>
            <a:fld id="{425DB3E1-CD3E-42B7-9B54-50704EA10D86}" type="slidenum">
              <a:rPr lang="en-US" smtClean="0"/>
              <a:t>2</a:t>
            </a:fld>
            <a:endParaRPr lang="en-US"/>
          </a:p>
        </p:txBody>
      </p:sp>
    </p:spTree>
    <p:extLst>
      <p:ext uri="{BB962C8B-B14F-4D97-AF65-F5344CB8AC3E}">
        <p14:creationId xmlns:p14="http://schemas.microsoft.com/office/powerpoint/2010/main" val="2298289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2298A-49BA-C6F1-68D3-4CE69714F2A6}"/>
              </a:ext>
            </a:extLst>
          </p:cNvPr>
          <p:cNvSpPr>
            <a:spLocks noGrp="1"/>
          </p:cNvSpPr>
          <p:nvPr>
            <p:ph type="title"/>
          </p:nvPr>
        </p:nvSpPr>
        <p:spPr>
          <a:xfrm>
            <a:off x="483961" y="128096"/>
            <a:ext cx="10299796" cy="1407459"/>
          </a:xfrm>
        </p:spPr>
        <p:txBody>
          <a:bodyPr/>
          <a:lstStyle/>
          <a:p>
            <a:r>
              <a:rPr lang="en-US" sz="2400" dirty="0"/>
              <a:t>This is an interactive map that shows how many failed banks are in each state when they are hovered over. </a:t>
            </a:r>
            <a:br>
              <a:rPr lang="en-US" sz="2400" dirty="0"/>
            </a:br>
            <a:r>
              <a:rPr lang="en-US" sz="2400" dirty="0"/>
              <a:t>The darker the blue the more bank failures are in each state.</a:t>
            </a:r>
          </a:p>
        </p:txBody>
      </p:sp>
      <p:pic>
        <p:nvPicPr>
          <p:cNvPr id="9" name="Picture 8">
            <a:extLst>
              <a:ext uri="{FF2B5EF4-FFF2-40B4-BE49-F238E27FC236}">
                <a16:creationId xmlns:a16="http://schemas.microsoft.com/office/drawing/2014/main" id="{77C9E2C4-A3FE-A0A3-4312-A77761393452}"/>
              </a:ext>
            </a:extLst>
          </p:cNvPr>
          <p:cNvPicPr>
            <a:picLocks noChangeAspect="1"/>
          </p:cNvPicPr>
          <p:nvPr/>
        </p:nvPicPr>
        <p:blipFill>
          <a:blip r:embed="rId2"/>
          <a:stretch>
            <a:fillRect/>
          </a:stretch>
        </p:blipFill>
        <p:spPr>
          <a:xfrm>
            <a:off x="1777799" y="1560092"/>
            <a:ext cx="8400731" cy="4466082"/>
          </a:xfrm>
          <a:prstGeom prst="rect">
            <a:avLst/>
          </a:prstGeom>
        </p:spPr>
      </p:pic>
      <p:sp>
        <p:nvSpPr>
          <p:cNvPr id="3" name="Slide Number Placeholder 2">
            <a:extLst>
              <a:ext uri="{FF2B5EF4-FFF2-40B4-BE49-F238E27FC236}">
                <a16:creationId xmlns:a16="http://schemas.microsoft.com/office/drawing/2014/main" id="{AC6344DF-E85F-FE89-0F3A-16842E40FF9C}"/>
              </a:ext>
            </a:extLst>
          </p:cNvPr>
          <p:cNvSpPr>
            <a:spLocks noGrp="1"/>
          </p:cNvSpPr>
          <p:nvPr>
            <p:ph type="sldNum" sz="quarter" idx="12"/>
          </p:nvPr>
        </p:nvSpPr>
        <p:spPr/>
        <p:txBody>
          <a:bodyPr/>
          <a:lstStyle/>
          <a:p>
            <a:fld id="{425DB3E1-CD3E-42B7-9B54-50704EA10D86}" type="slidenum">
              <a:rPr lang="en-US" smtClean="0"/>
              <a:t>3</a:t>
            </a:fld>
            <a:endParaRPr lang="en-US"/>
          </a:p>
        </p:txBody>
      </p:sp>
    </p:spTree>
    <p:extLst>
      <p:ext uri="{BB962C8B-B14F-4D97-AF65-F5344CB8AC3E}">
        <p14:creationId xmlns:p14="http://schemas.microsoft.com/office/powerpoint/2010/main" val="3239967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96CC2-CF8D-E2E2-2937-4EC09F8BB52F}"/>
              </a:ext>
            </a:extLst>
          </p:cNvPr>
          <p:cNvSpPr>
            <a:spLocks noGrp="1"/>
          </p:cNvSpPr>
          <p:nvPr>
            <p:ph type="title"/>
          </p:nvPr>
        </p:nvSpPr>
        <p:spPr>
          <a:xfrm>
            <a:off x="711426" y="0"/>
            <a:ext cx="8723519" cy="628402"/>
          </a:xfrm>
        </p:spPr>
        <p:txBody>
          <a:bodyPr/>
          <a:lstStyle/>
          <a:p>
            <a:pPr algn="ctr"/>
            <a:r>
              <a:rPr lang="en-US"/>
              <a:t>1950-2020</a:t>
            </a:r>
          </a:p>
        </p:txBody>
      </p:sp>
      <p:pic>
        <p:nvPicPr>
          <p:cNvPr id="9" name="Content Placeholder 8">
            <a:extLst>
              <a:ext uri="{FF2B5EF4-FFF2-40B4-BE49-F238E27FC236}">
                <a16:creationId xmlns:a16="http://schemas.microsoft.com/office/drawing/2014/main" id="{8F335743-C595-1467-8CF3-22CF403FC0F0}"/>
              </a:ext>
            </a:extLst>
          </p:cNvPr>
          <p:cNvPicPr>
            <a:picLocks noGrp="1" noChangeAspect="1"/>
          </p:cNvPicPr>
          <p:nvPr>
            <p:ph idx="1"/>
          </p:nvPr>
        </p:nvPicPr>
        <p:blipFill>
          <a:blip r:embed="rId2"/>
          <a:stretch>
            <a:fillRect/>
          </a:stretch>
        </p:blipFill>
        <p:spPr>
          <a:xfrm>
            <a:off x="1190114" y="1444337"/>
            <a:ext cx="8618729" cy="4785261"/>
          </a:xfrm>
        </p:spPr>
      </p:pic>
      <p:sp>
        <p:nvSpPr>
          <p:cNvPr id="10" name="TextBox 9">
            <a:extLst>
              <a:ext uri="{FF2B5EF4-FFF2-40B4-BE49-F238E27FC236}">
                <a16:creationId xmlns:a16="http://schemas.microsoft.com/office/drawing/2014/main" id="{DEB9CB7C-F0DC-7A1A-7A1E-E8043DD315ED}"/>
              </a:ext>
            </a:extLst>
          </p:cNvPr>
          <p:cNvSpPr txBox="1"/>
          <p:nvPr/>
        </p:nvSpPr>
        <p:spPr>
          <a:xfrm>
            <a:off x="1190114" y="676894"/>
            <a:ext cx="8618729" cy="369332"/>
          </a:xfrm>
          <a:prstGeom prst="rect">
            <a:avLst/>
          </a:prstGeom>
          <a:noFill/>
        </p:spPr>
        <p:txBody>
          <a:bodyPr wrap="square" lIns="91440" tIns="45720" rIns="91440" bIns="45720" rtlCol="0" anchor="t">
            <a:spAutoFit/>
          </a:bodyPr>
          <a:lstStyle/>
          <a:p>
            <a:r>
              <a:rPr lang="en-US" dirty="0"/>
              <a:t>This shows all bank failures from 1950 to 2020 with their general locations </a:t>
            </a:r>
          </a:p>
        </p:txBody>
      </p:sp>
      <p:sp>
        <p:nvSpPr>
          <p:cNvPr id="3" name="Slide Number Placeholder 2">
            <a:extLst>
              <a:ext uri="{FF2B5EF4-FFF2-40B4-BE49-F238E27FC236}">
                <a16:creationId xmlns:a16="http://schemas.microsoft.com/office/drawing/2014/main" id="{201E7D7A-95E0-9F2C-6167-A0D3C1A624E1}"/>
              </a:ext>
            </a:extLst>
          </p:cNvPr>
          <p:cNvSpPr>
            <a:spLocks noGrp="1"/>
          </p:cNvSpPr>
          <p:nvPr>
            <p:ph type="sldNum" sz="quarter" idx="12"/>
          </p:nvPr>
        </p:nvSpPr>
        <p:spPr/>
        <p:txBody>
          <a:bodyPr/>
          <a:lstStyle/>
          <a:p>
            <a:fld id="{425DB3E1-CD3E-42B7-9B54-50704EA10D86}" type="slidenum">
              <a:rPr lang="en-US" smtClean="0"/>
              <a:t>4</a:t>
            </a:fld>
            <a:endParaRPr lang="en-US"/>
          </a:p>
        </p:txBody>
      </p:sp>
    </p:spTree>
    <p:extLst>
      <p:ext uri="{BB962C8B-B14F-4D97-AF65-F5344CB8AC3E}">
        <p14:creationId xmlns:p14="http://schemas.microsoft.com/office/powerpoint/2010/main" val="2399576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9D3FA-6FCE-D6E5-FAE3-CEDA8414AE56}"/>
              </a:ext>
            </a:extLst>
          </p:cNvPr>
          <p:cNvSpPr>
            <a:spLocks noGrp="1"/>
          </p:cNvSpPr>
          <p:nvPr>
            <p:ph type="title"/>
          </p:nvPr>
        </p:nvSpPr>
        <p:spPr>
          <a:xfrm>
            <a:off x="1393638" y="85990"/>
            <a:ext cx="9404723" cy="864036"/>
          </a:xfrm>
          <a:effectLst/>
        </p:spPr>
        <p:txBody>
          <a:bodyPr/>
          <a:lstStyle/>
          <a:p>
            <a:br>
              <a:rPr lang="en-US"/>
            </a:br>
            <a:endParaRPr lang="en-US"/>
          </a:p>
        </p:txBody>
      </p:sp>
      <p:sp>
        <p:nvSpPr>
          <p:cNvPr id="8" name="TextBox 7">
            <a:extLst>
              <a:ext uri="{FF2B5EF4-FFF2-40B4-BE49-F238E27FC236}">
                <a16:creationId xmlns:a16="http://schemas.microsoft.com/office/drawing/2014/main" id="{A894E979-4FE3-C909-6C78-17618409F123}"/>
              </a:ext>
            </a:extLst>
          </p:cNvPr>
          <p:cNvSpPr txBox="1"/>
          <p:nvPr/>
        </p:nvSpPr>
        <p:spPr>
          <a:xfrm>
            <a:off x="145385" y="1591293"/>
            <a:ext cx="4978818" cy="3693319"/>
          </a:xfrm>
          <a:prstGeom prst="rect">
            <a:avLst/>
          </a:prstGeom>
          <a:noFill/>
        </p:spPr>
        <p:txBody>
          <a:bodyPr wrap="square" rtlCol="0">
            <a:spAutoFit/>
          </a:bodyPr>
          <a:lstStyle/>
          <a:p>
            <a:r>
              <a:rPr lang="en-US">
                <a:ln w="0"/>
                <a:solidFill>
                  <a:schemeClr val="accent1">
                    <a:lumMod val="60000"/>
                    <a:lumOff val="40000"/>
                  </a:schemeClr>
                </a:solidFill>
                <a:effectLst>
                  <a:outerShdw blurRad="38100" dist="25400" dir="5400000" algn="ctr" rotWithShape="0">
                    <a:srgbClr val="6E747A">
                      <a:alpha val="43000"/>
                    </a:srgbClr>
                  </a:outerShdw>
                </a:effectLst>
              </a:rPr>
              <a:t>First major spike</a:t>
            </a:r>
          </a:p>
          <a:p>
            <a:r>
              <a:rPr lang="en-US">
                <a:ln w="0"/>
                <a:solidFill>
                  <a:schemeClr val="accent1">
                    <a:lumMod val="60000"/>
                    <a:lumOff val="40000"/>
                  </a:schemeClr>
                </a:solidFill>
                <a:effectLst>
                  <a:outerShdw blurRad="38100" dist="25400" dir="5400000" algn="ctr" rotWithShape="0">
                    <a:srgbClr val="6E747A">
                      <a:alpha val="43000"/>
                    </a:srgbClr>
                  </a:outerShdw>
                </a:effectLst>
              </a:rPr>
              <a:t>	High interest rates and inflation</a:t>
            </a:r>
          </a:p>
          <a:p>
            <a:r>
              <a:rPr lang="en-US">
                <a:ln w="0"/>
                <a:solidFill>
                  <a:schemeClr val="accent1">
                    <a:lumMod val="60000"/>
                    <a:lumOff val="40000"/>
                  </a:schemeClr>
                </a:solidFill>
                <a:effectLst>
                  <a:outerShdw blurRad="38100" dist="25400" dir="5400000" algn="ctr" rotWithShape="0">
                    <a:srgbClr val="6E747A">
                      <a:alpha val="43000"/>
                    </a:srgbClr>
                  </a:outerShdw>
                </a:effectLst>
              </a:rPr>
              <a:t>	Texas invested heavily in the oil boom, 	and when oil prices crashed hundreds 	of banks went under.</a:t>
            </a:r>
          </a:p>
          <a:p>
            <a:r>
              <a:rPr lang="en-US">
                <a:solidFill>
                  <a:schemeClr val="accent3">
                    <a:lumMod val="40000"/>
                    <a:lumOff val="60000"/>
                  </a:schemeClr>
                </a:solidFill>
              </a:rPr>
              <a:t>Next major spike</a:t>
            </a:r>
          </a:p>
          <a:p>
            <a:r>
              <a:rPr lang="en-US">
                <a:solidFill>
                  <a:schemeClr val="accent3">
                    <a:lumMod val="40000"/>
                    <a:lumOff val="60000"/>
                  </a:schemeClr>
                </a:solidFill>
              </a:rPr>
              <a:t>	Housing market crash</a:t>
            </a:r>
          </a:p>
          <a:p>
            <a:r>
              <a:rPr lang="en-US">
                <a:solidFill>
                  <a:schemeClr val="accent3">
                    <a:lumMod val="40000"/>
                    <a:lumOff val="60000"/>
                  </a:schemeClr>
                </a:solidFill>
              </a:rPr>
              <a:t>	Housing prices were on the rise </a:t>
            </a:r>
          </a:p>
          <a:p>
            <a:r>
              <a:rPr lang="en-US">
                <a:solidFill>
                  <a:schemeClr val="accent3">
                    <a:lumMod val="40000"/>
                    <a:lumOff val="60000"/>
                  </a:schemeClr>
                </a:solidFill>
              </a:rPr>
              <a:t> 	banks continued to lend and people </a:t>
            </a:r>
          </a:p>
          <a:p>
            <a:r>
              <a:rPr lang="en-US">
                <a:solidFill>
                  <a:schemeClr val="accent3">
                    <a:lumMod val="40000"/>
                    <a:lumOff val="60000"/>
                  </a:schemeClr>
                </a:solidFill>
              </a:rPr>
              <a:t>	could not make their payments.</a:t>
            </a:r>
          </a:p>
          <a:p>
            <a:endParaRPr lang="en-US"/>
          </a:p>
          <a:p>
            <a:r>
              <a:rPr lang="en-US"/>
              <a:t>	</a:t>
            </a:r>
          </a:p>
          <a:p>
            <a:endParaRPr lang="en-US"/>
          </a:p>
        </p:txBody>
      </p:sp>
      <p:pic>
        <p:nvPicPr>
          <p:cNvPr id="5" name="Picture 4">
            <a:extLst>
              <a:ext uri="{FF2B5EF4-FFF2-40B4-BE49-F238E27FC236}">
                <a16:creationId xmlns:a16="http://schemas.microsoft.com/office/drawing/2014/main" id="{6CB0C829-3E0A-04E1-1990-C4B62F8FB8ED}"/>
              </a:ext>
            </a:extLst>
          </p:cNvPr>
          <p:cNvPicPr>
            <a:picLocks noChangeAspect="1"/>
          </p:cNvPicPr>
          <p:nvPr/>
        </p:nvPicPr>
        <p:blipFill>
          <a:blip r:embed="rId2"/>
          <a:stretch>
            <a:fillRect/>
          </a:stretch>
        </p:blipFill>
        <p:spPr>
          <a:xfrm>
            <a:off x="5075169" y="1481446"/>
            <a:ext cx="6879324" cy="4667003"/>
          </a:xfrm>
          <a:prstGeom prst="rect">
            <a:avLst/>
          </a:prstGeom>
        </p:spPr>
      </p:pic>
      <p:sp>
        <p:nvSpPr>
          <p:cNvPr id="6" name="Rectangle 5">
            <a:extLst>
              <a:ext uri="{FF2B5EF4-FFF2-40B4-BE49-F238E27FC236}">
                <a16:creationId xmlns:a16="http://schemas.microsoft.com/office/drawing/2014/main" id="{754E05BE-1837-2C29-60D8-AA52A5BA0A35}"/>
              </a:ext>
            </a:extLst>
          </p:cNvPr>
          <p:cNvSpPr/>
          <p:nvPr/>
        </p:nvSpPr>
        <p:spPr>
          <a:xfrm>
            <a:off x="7920842" y="1870364"/>
            <a:ext cx="1098467" cy="374666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7" name="Rectangle 6">
            <a:extLst>
              <a:ext uri="{FF2B5EF4-FFF2-40B4-BE49-F238E27FC236}">
                <a16:creationId xmlns:a16="http://schemas.microsoft.com/office/drawing/2014/main" id="{48951B6B-BAD7-FFD1-4F3D-8595B28FADE6}"/>
              </a:ext>
            </a:extLst>
          </p:cNvPr>
          <p:cNvSpPr/>
          <p:nvPr/>
        </p:nvSpPr>
        <p:spPr>
          <a:xfrm>
            <a:off x="9589325" y="3716977"/>
            <a:ext cx="659080" cy="1858488"/>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4421230-74E3-0AD6-8FBA-EA68FE0DD987}"/>
              </a:ext>
            </a:extLst>
          </p:cNvPr>
          <p:cNvSpPr txBox="1"/>
          <p:nvPr/>
        </p:nvSpPr>
        <p:spPr>
          <a:xfrm>
            <a:off x="145385" y="0"/>
            <a:ext cx="10245523" cy="1446550"/>
          </a:xfrm>
          <a:prstGeom prst="rect">
            <a:avLst/>
          </a:prstGeom>
          <a:noFill/>
        </p:spPr>
        <p:txBody>
          <a:bodyPr wrap="square" rtlCol="0">
            <a:spAutoFit/>
          </a:bodyPr>
          <a:lstStyle/>
          <a:p>
            <a:pPr algn="ctr"/>
            <a:r>
              <a:rPr lang="en-US" sz="4400"/>
              <a:t>Years with major increases in bank failures</a:t>
            </a:r>
          </a:p>
        </p:txBody>
      </p:sp>
      <p:sp>
        <p:nvSpPr>
          <p:cNvPr id="3" name="Slide Number Placeholder 2">
            <a:extLst>
              <a:ext uri="{FF2B5EF4-FFF2-40B4-BE49-F238E27FC236}">
                <a16:creationId xmlns:a16="http://schemas.microsoft.com/office/drawing/2014/main" id="{B9485322-7042-4AB7-4B83-9C7D5A818C2B}"/>
              </a:ext>
            </a:extLst>
          </p:cNvPr>
          <p:cNvSpPr>
            <a:spLocks noGrp="1"/>
          </p:cNvSpPr>
          <p:nvPr>
            <p:ph type="sldNum" sz="quarter" idx="12"/>
          </p:nvPr>
        </p:nvSpPr>
        <p:spPr/>
        <p:txBody>
          <a:bodyPr/>
          <a:lstStyle/>
          <a:p>
            <a:fld id="{425DB3E1-CD3E-42B7-9B54-50704EA10D86}" type="slidenum">
              <a:rPr lang="en-US" smtClean="0"/>
              <a:t>5</a:t>
            </a:fld>
            <a:endParaRPr lang="en-US"/>
          </a:p>
        </p:txBody>
      </p:sp>
    </p:spTree>
    <p:extLst>
      <p:ext uri="{BB962C8B-B14F-4D97-AF65-F5344CB8AC3E}">
        <p14:creationId xmlns:p14="http://schemas.microsoft.com/office/powerpoint/2010/main" val="40893227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D8FDD-EC2E-BDDA-DFB5-D77AA6D49F6E}"/>
              </a:ext>
            </a:extLst>
          </p:cNvPr>
          <p:cNvSpPr>
            <a:spLocks noGrp="1"/>
          </p:cNvSpPr>
          <p:nvPr>
            <p:ph type="title"/>
          </p:nvPr>
        </p:nvSpPr>
        <p:spPr>
          <a:xfrm>
            <a:off x="578263" y="-48398"/>
            <a:ext cx="9404723" cy="772793"/>
          </a:xfrm>
        </p:spPr>
        <p:txBody>
          <a:bodyPr/>
          <a:lstStyle/>
          <a:p>
            <a:pPr algn="ctr"/>
            <a:r>
              <a:rPr lang="en-US"/>
              <a:t>1975-1995</a:t>
            </a:r>
          </a:p>
        </p:txBody>
      </p:sp>
      <p:sp>
        <p:nvSpPr>
          <p:cNvPr id="3" name="Content Placeholder 2">
            <a:extLst>
              <a:ext uri="{FF2B5EF4-FFF2-40B4-BE49-F238E27FC236}">
                <a16:creationId xmlns:a16="http://schemas.microsoft.com/office/drawing/2014/main" id="{13C3891E-F61E-70B9-3DAE-0A401D7D1F91}"/>
              </a:ext>
            </a:extLst>
          </p:cNvPr>
          <p:cNvSpPr>
            <a:spLocks noGrp="1"/>
          </p:cNvSpPr>
          <p:nvPr>
            <p:ph idx="1"/>
          </p:nvPr>
        </p:nvSpPr>
        <p:spPr>
          <a:xfrm>
            <a:off x="1103312" y="2052918"/>
            <a:ext cx="3409311" cy="4195481"/>
          </a:xfrm>
        </p:spPr>
        <p:txBody>
          <a:bodyPr/>
          <a:lstStyle/>
          <a:p>
            <a:endParaRPr lang="en-US"/>
          </a:p>
          <a:p>
            <a:endParaRPr lang="en-US"/>
          </a:p>
          <a:p>
            <a:endParaRPr lang="en-US"/>
          </a:p>
        </p:txBody>
      </p:sp>
      <p:pic>
        <p:nvPicPr>
          <p:cNvPr id="5" name="Picture 4">
            <a:extLst>
              <a:ext uri="{FF2B5EF4-FFF2-40B4-BE49-F238E27FC236}">
                <a16:creationId xmlns:a16="http://schemas.microsoft.com/office/drawing/2014/main" id="{75D84424-6678-C16F-6101-31E16076683F}"/>
              </a:ext>
            </a:extLst>
          </p:cNvPr>
          <p:cNvPicPr>
            <a:picLocks noChangeAspect="1"/>
          </p:cNvPicPr>
          <p:nvPr/>
        </p:nvPicPr>
        <p:blipFill>
          <a:blip r:embed="rId2"/>
          <a:stretch>
            <a:fillRect/>
          </a:stretch>
        </p:blipFill>
        <p:spPr>
          <a:xfrm>
            <a:off x="0" y="2225488"/>
            <a:ext cx="6999160" cy="4323230"/>
          </a:xfrm>
          <a:prstGeom prst="rect">
            <a:avLst/>
          </a:prstGeom>
        </p:spPr>
      </p:pic>
      <p:pic>
        <p:nvPicPr>
          <p:cNvPr id="7" name="Picture 6">
            <a:extLst>
              <a:ext uri="{FF2B5EF4-FFF2-40B4-BE49-F238E27FC236}">
                <a16:creationId xmlns:a16="http://schemas.microsoft.com/office/drawing/2014/main" id="{8313E82B-D809-45F7-9F41-ED85785E855F}"/>
              </a:ext>
            </a:extLst>
          </p:cNvPr>
          <p:cNvPicPr>
            <a:picLocks noChangeAspect="1"/>
          </p:cNvPicPr>
          <p:nvPr/>
        </p:nvPicPr>
        <p:blipFill>
          <a:blip r:embed="rId3"/>
          <a:stretch>
            <a:fillRect/>
          </a:stretch>
        </p:blipFill>
        <p:spPr>
          <a:xfrm>
            <a:off x="6999160" y="2226530"/>
            <a:ext cx="5141804" cy="4322187"/>
          </a:xfrm>
          <a:prstGeom prst="rect">
            <a:avLst/>
          </a:prstGeom>
        </p:spPr>
      </p:pic>
      <p:sp>
        <p:nvSpPr>
          <p:cNvPr id="10" name="TextBox 9">
            <a:extLst>
              <a:ext uri="{FF2B5EF4-FFF2-40B4-BE49-F238E27FC236}">
                <a16:creationId xmlns:a16="http://schemas.microsoft.com/office/drawing/2014/main" id="{82B6C0DA-BE9D-CFDE-C579-E8B37B142229}"/>
              </a:ext>
            </a:extLst>
          </p:cNvPr>
          <p:cNvSpPr txBox="1"/>
          <p:nvPr/>
        </p:nvSpPr>
        <p:spPr>
          <a:xfrm>
            <a:off x="457200" y="605642"/>
            <a:ext cx="10004961" cy="923330"/>
          </a:xfrm>
          <a:prstGeom prst="rect">
            <a:avLst/>
          </a:prstGeom>
          <a:noFill/>
        </p:spPr>
        <p:txBody>
          <a:bodyPr wrap="square" rtlCol="0">
            <a:spAutoFit/>
          </a:bodyPr>
          <a:lstStyle/>
          <a:p>
            <a:r>
              <a:rPr lang="en-US"/>
              <a:t>The Graph on the left shows the most concentrated areas with the most bank failures</a:t>
            </a:r>
          </a:p>
          <a:p>
            <a:r>
              <a:rPr lang="en-US"/>
              <a:t>The chart on the right shows the top ten states with the most failed banks </a:t>
            </a:r>
          </a:p>
          <a:p>
            <a:endParaRPr lang="en-US"/>
          </a:p>
        </p:txBody>
      </p:sp>
      <p:sp>
        <p:nvSpPr>
          <p:cNvPr id="4" name="Slide Number Placeholder 3">
            <a:extLst>
              <a:ext uri="{FF2B5EF4-FFF2-40B4-BE49-F238E27FC236}">
                <a16:creationId xmlns:a16="http://schemas.microsoft.com/office/drawing/2014/main" id="{2BAB0BD6-D4F7-B8A8-EAF4-5A3FFDAEE701}"/>
              </a:ext>
            </a:extLst>
          </p:cNvPr>
          <p:cNvSpPr>
            <a:spLocks noGrp="1"/>
          </p:cNvSpPr>
          <p:nvPr>
            <p:ph type="sldNum" sz="quarter" idx="12"/>
          </p:nvPr>
        </p:nvSpPr>
        <p:spPr/>
        <p:txBody>
          <a:bodyPr/>
          <a:lstStyle/>
          <a:p>
            <a:fld id="{425DB3E1-CD3E-42B7-9B54-50704EA10D86}" type="slidenum">
              <a:rPr lang="en-US" smtClean="0"/>
              <a:t>6</a:t>
            </a:fld>
            <a:endParaRPr lang="en-US"/>
          </a:p>
        </p:txBody>
      </p:sp>
    </p:spTree>
    <p:extLst>
      <p:ext uri="{BB962C8B-B14F-4D97-AF65-F5344CB8AC3E}">
        <p14:creationId xmlns:p14="http://schemas.microsoft.com/office/powerpoint/2010/main" val="3478927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8A664-BD76-4145-994C-16999FADE85A}"/>
              </a:ext>
            </a:extLst>
          </p:cNvPr>
          <p:cNvSpPr>
            <a:spLocks noGrp="1"/>
          </p:cNvSpPr>
          <p:nvPr>
            <p:ph type="title"/>
          </p:nvPr>
        </p:nvSpPr>
        <p:spPr>
          <a:xfrm>
            <a:off x="646111" y="95003"/>
            <a:ext cx="9404723" cy="599703"/>
          </a:xfrm>
        </p:spPr>
        <p:txBody>
          <a:bodyPr/>
          <a:lstStyle/>
          <a:p>
            <a:pPr algn="ctr"/>
            <a:r>
              <a:rPr lang="en-US" sz="4000"/>
              <a:t>2000-2020</a:t>
            </a:r>
            <a:br>
              <a:rPr lang="en-US" sz="4000"/>
            </a:br>
            <a:endParaRPr lang="en-US" sz="4000"/>
          </a:p>
        </p:txBody>
      </p:sp>
      <p:pic>
        <p:nvPicPr>
          <p:cNvPr id="5" name="Content Placeholder 4">
            <a:extLst>
              <a:ext uri="{FF2B5EF4-FFF2-40B4-BE49-F238E27FC236}">
                <a16:creationId xmlns:a16="http://schemas.microsoft.com/office/drawing/2014/main" id="{1FC5B0F9-93D1-861C-5F70-83C905FB9F66}"/>
              </a:ext>
            </a:extLst>
          </p:cNvPr>
          <p:cNvPicPr>
            <a:picLocks noGrp="1" noChangeAspect="1"/>
          </p:cNvPicPr>
          <p:nvPr>
            <p:ph idx="1"/>
          </p:nvPr>
        </p:nvPicPr>
        <p:blipFill>
          <a:blip r:embed="rId2"/>
          <a:stretch>
            <a:fillRect/>
          </a:stretch>
        </p:blipFill>
        <p:spPr>
          <a:xfrm>
            <a:off x="1" y="1853248"/>
            <a:ext cx="7027161" cy="4160314"/>
          </a:xfrm>
        </p:spPr>
      </p:pic>
      <p:pic>
        <p:nvPicPr>
          <p:cNvPr id="7" name="Picture 6">
            <a:extLst>
              <a:ext uri="{FF2B5EF4-FFF2-40B4-BE49-F238E27FC236}">
                <a16:creationId xmlns:a16="http://schemas.microsoft.com/office/drawing/2014/main" id="{5E0BBA3B-E774-21C9-DBCE-EC06FA6857E8}"/>
              </a:ext>
            </a:extLst>
          </p:cNvPr>
          <p:cNvPicPr>
            <a:picLocks noChangeAspect="1"/>
          </p:cNvPicPr>
          <p:nvPr/>
        </p:nvPicPr>
        <p:blipFill>
          <a:blip r:embed="rId3"/>
          <a:stretch>
            <a:fillRect/>
          </a:stretch>
        </p:blipFill>
        <p:spPr>
          <a:xfrm>
            <a:off x="7027162" y="1853248"/>
            <a:ext cx="4994785" cy="4160314"/>
          </a:xfrm>
          <a:prstGeom prst="rect">
            <a:avLst/>
          </a:prstGeom>
        </p:spPr>
      </p:pic>
      <p:sp>
        <p:nvSpPr>
          <p:cNvPr id="8" name="TextBox 7">
            <a:extLst>
              <a:ext uri="{FF2B5EF4-FFF2-40B4-BE49-F238E27FC236}">
                <a16:creationId xmlns:a16="http://schemas.microsoft.com/office/drawing/2014/main" id="{51CDF4DC-352B-5229-6AFC-08ECA78DD0DE}"/>
              </a:ext>
            </a:extLst>
          </p:cNvPr>
          <p:cNvSpPr txBox="1"/>
          <p:nvPr/>
        </p:nvSpPr>
        <p:spPr>
          <a:xfrm>
            <a:off x="279070" y="694706"/>
            <a:ext cx="10165278" cy="646331"/>
          </a:xfrm>
          <a:prstGeom prst="rect">
            <a:avLst/>
          </a:prstGeom>
          <a:noFill/>
        </p:spPr>
        <p:txBody>
          <a:bodyPr wrap="square" rtlCol="0">
            <a:spAutoFit/>
          </a:bodyPr>
          <a:lstStyle/>
          <a:p>
            <a:r>
              <a:rPr lang="en-US"/>
              <a:t>The Graph on the left shows the most concentrated areas with the most bank failures</a:t>
            </a:r>
          </a:p>
          <a:p>
            <a:r>
              <a:rPr lang="en-US"/>
              <a:t>The chart on the right shows the top ten states with the most failed banks </a:t>
            </a:r>
          </a:p>
        </p:txBody>
      </p:sp>
      <p:sp>
        <p:nvSpPr>
          <p:cNvPr id="3" name="Slide Number Placeholder 2">
            <a:extLst>
              <a:ext uri="{FF2B5EF4-FFF2-40B4-BE49-F238E27FC236}">
                <a16:creationId xmlns:a16="http://schemas.microsoft.com/office/drawing/2014/main" id="{E4050273-2517-32A4-03F3-A6D7218048F3}"/>
              </a:ext>
            </a:extLst>
          </p:cNvPr>
          <p:cNvSpPr>
            <a:spLocks noGrp="1"/>
          </p:cNvSpPr>
          <p:nvPr>
            <p:ph type="sldNum" sz="quarter" idx="12"/>
          </p:nvPr>
        </p:nvSpPr>
        <p:spPr/>
        <p:txBody>
          <a:bodyPr/>
          <a:lstStyle/>
          <a:p>
            <a:fld id="{425DB3E1-CD3E-42B7-9B54-50704EA10D86}" type="slidenum">
              <a:rPr lang="en-US" smtClean="0"/>
              <a:t>7</a:t>
            </a:fld>
            <a:endParaRPr lang="en-US"/>
          </a:p>
        </p:txBody>
      </p:sp>
    </p:spTree>
    <p:extLst>
      <p:ext uri="{BB962C8B-B14F-4D97-AF65-F5344CB8AC3E}">
        <p14:creationId xmlns:p14="http://schemas.microsoft.com/office/powerpoint/2010/main" val="44801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D8FDD-EC2E-BDDA-DFB5-D77AA6D49F6E}"/>
              </a:ext>
            </a:extLst>
          </p:cNvPr>
          <p:cNvSpPr>
            <a:spLocks noGrp="1"/>
          </p:cNvSpPr>
          <p:nvPr>
            <p:ph type="title"/>
          </p:nvPr>
        </p:nvSpPr>
        <p:spPr>
          <a:xfrm>
            <a:off x="645130" y="39107"/>
            <a:ext cx="9404723" cy="1205926"/>
          </a:xfrm>
        </p:spPr>
        <p:txBody>
          <a:bodyPr/>
          <a:lstStyle/>
          <a:p>
            <a:r>
              <a:rPr lang="en-US"/>
              <a:t>Highest cost failure (Assets couldn’t cover)</a:t>
            </a:r>
          </a:p>
        </p:txBody>
      </p:sp>
      <p:sp>
        <p:nvSpPr>
          <p:cNvPr id="3" name="Content Placeholder 2">
            <a:extLst>
              <a:ext uri="{FF2B5EF4-FFF2-40B4-BE49-F238E27FC236}">
                <a16:creationId xmlns:a16="http://schemas.microsoft.com/office/drawing/2014/main" id="{13C3891E-F61E-70B9-3DAE-0A401D7D1F91}"/>
              </a:ext>
            </a:extLst>
          </p:cNvPr>
          <p:cNvSpPr>
            <a:spLocks noGrp="1"/>
          </p:cNvSpPr>
          <p:nvPr>
            <p:ph idx="1"/>
          </p:nvPr>
        </p:nvSpPr>
        <p:spPr/>
        <p:txBody>
          <a:bodyPr/>
          <a:lstStyle/>
          <a:p>
            <a:endParaRPr lang="en-US"/>
          </a:p>
          <a:p>
            <a:endParaRPr lang="en-US"/>
          </a:p>
          <a:p>
            <a:endParaRPr lang="en-US"/>
          </a:p>
        </p:txBody>
      </p:sp>
      <p:pic>
        <p:nvPicPr>
          <p:cNvPr id="6" name="Picture 5">
            <a:extLst>
              <a:ext uri="{FF2B5EF4-FFF2-40B4-BE49-F238E27FC236}">
                <a16:creationId xmlns:a16="http://schemas.microsoft.com/office/drawing/2014/main" id="{326E7AD6-4F23-5268-511D-3678E1C90F99}"/>
              </a:ext>
            </a:extLst>
          </p:cNvPr>
          <p:cNvPicPr>
            <a:picLocks noChangeAspect="1"/>
          </p:cNvPicPr>
          <p:nvPr/>
        </p:nvPicPr>
        <p:blipFill>
          <a:blip r:embed="rId2"/>
          <a:stretch>
            <a:fillRect/>
          </a:stretch>
        </p:blipFill>
        <p:spPr>
          <a:xfrm>
            <a:off x="30197" y="1492624"/>
            <a:ext cx="12131605" cy="4941793"/>
          </a:xfrm>
          <a:prstGeom prst="rect">
            <a:avLst/>
          </a:prstGeom>
        </p:spPr>
      </p:pic>
      <p:sp>
        <p:nvSpPr>
          <p:cNvPr id="4" name="Slide Number Placeholder 3">
            <a:extLst>
              <a:ext uri="{FF2B5EF4-FFF2-40B4-BE49-F238E27FC236}">
                <a16:creationId xmlns:a16="http://schemas.microsoft.com/office/drawing/2014/main" id="{FD6D1FBC-9866-44BB-8C44-740B7EF0469F}"/>
              </a:ext>
            </a:extLst>
          </p:cNvPr>
          <p:cNvSpPr>
            <a:spLocks noGrp="1"/>
          </p:cNvSpPr>
          <p:nvPr>
            <p:ph type="sldNum" sz="quarter" idx="12"/>
          </p:nvPr>
        </p:nvSpPr>
        <p:spPr/>
        <p:txBody>
          <a:bodyPr/>
          <a:lstStyle/>
          <a:p>
            <a:fld id="{425DB3E1-CD3E-42B7-9B54-50704EA10D86}" type="slidenum">
              <a:rPr lang="en-US" smtClean="0"/>
              <a:t>8</a:t>
            </a:fld>
            <a:endParaRPr lang="en-US"/>
          </a:p>
        </p:txBody>
      </p:sp>
    </p:spTree>
    <p:extLst>
      <p:ext uri="{BB962C8B-B14F-4D97-AF65-F5344CB8AC3E}">
        <p14:creationId xmlns:p14="http://schemas.microsoft.com/office/powerpoint/2010/main" val="35563208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A92A-9F13-CE92-56DB-3429B7E0FB55}"/>
              </a:ext>
            </a:extLst>
          </p:cNvPr>
          <p:cNvSpPr>
            <a:spLocks noGrp="1"/>
          </p:cNvSpPr>
          <p:nvPr>
            <p:ph type="title"/>
          </p:nvPr>
        </p:nvSpPr>
        <p:spPr>
          <a:xfrm>
            <a:off x="646111" y="215212"/>
            <a:ext cx="9404723" cy="1400530"/>
          </a:xfrm>
        </p:spPr>
        <p:txBody>
          <a:bodyPr/>
          <a:lstStyle/>
          <a:p>
            <a:pPr algn="ctr"/>
            <a:r>
              <a:rPr lang="en-US"/>
              <a:t>Interactive map with cost of failures</a:t>
            </a:r>
          </a:p>
        </p:txBody>
      </p:sp>
      <p:pic>
        <p:nvPicPr>
          <p:cNvPr id="4" name="Picture 3">
            <a:extLst>
              <a:ext uri="{FF2B5EF4-FFF2-40B4-BE49-F238E27FC236}">
                <a16:creationId xmlns:a16="http://schemas.microsoft.com/office/drawing/2014/main" id="{1E06CF32-F882-0303-E23D-7D2952F47156}"/>
              </a:ext>
            </a:extLst>
          </p:cNvPr>
          <p:cNvPicPr>
            <a:picLocks noChangeAspect="1"/>
          </p:cNvPicPr>
          <p:nvPr/>
        </p:nvPicPr>
        <p:blipFill>
          <a:blip r:embed="rId2"/>
          <a:stretch>
            <a:fillRect/>
          </a:stretch>
        </p:blipFill>
        <p:spPr>
          <a:xfrm>
            <a:off x="4862392" y="1758840"/>
            <a:ext cx="6898807" cy="4616753"/>
          </a:xfrm>
          <a:prstGeom prst="rect">
            <a:avLst/>
          </a:prstGeom>
        </p:spPr>
      </p:pic>
      <p:sp>
        <p:nvSpPr>
          <p:cNvPr id="7" name="TextBox 6">
            <a:extLst>
              <a:ext uri="{FF2B5EF4-FFF2-40B4-BE49-F238E27FC236}">
                <a16:creationId xmlns:a16="http://schemas.microsoft.com/office/drawing/2014/main" id="{16498EFD-D809-39DF-7E94-A6E44474FF3B}"/>
              </a:ext>
            </a:extLst>
          </p:cNvPr>
          <p:cNvSpPr txBox="1"/>
          <p:nvPr/>
        </p:nvSpPr>
        <p:spPr>
          <a:xfrm>
            <a:off x="445047" y="1758839"/>
            <a:ext cx="4364459" cy="3139321"/>
          </a:xfrm>
          <a:prstGeom prst="rect">
            <a:avLst/>
          </a:prstGeom>
          <a:noFill/>
        </p:spPr>
        <p:txBody>
          <a:bodyPr wrap="square" rtlCol="0">
            <a:spAutoFit/>
          </a:bodyPr>
          <a:lstStyle/>
          <a:p>
            <a:r>
              <a:rPr lang="en-US"/>
              <a:t>The Darker the color the higher the cost per state</a:t>
            </a:r>
          </a:p>
          <a:p>
            <a:endParaRPr lang="en-US"/>
          </a:p>
          <a:p>
            <a:r>
              <a:rPr lang="en-US"/>
              <a:t>Can hover over each state and it will tell you what is cost the government in USD</a:t>
            </a:r>
          </a:p>
          <a:p>
            <a:endParaRPr lang="en-US"/>
          </a:p>
          <a:p>
            <a:r>
              <a:rPr lang="en-US"/>
              <a:t>Gray states cost nothing</a:t>
            </a:r>
          </a:p>
          <a:p>
            <a:endParaRPr lang="en-US"/>
          </a:p>
          <a:p>
            <a:r>
              <a:rPr lang="en-US"/>
              <a:t>Texas cost the most by a large margin</a:t>
            </a:r>
          </a:p>
        </p:txBody>
      </p:sp>
      <p:sp>
        <p:nvSpPr>
          <p:cNvPr id="3" name="Slide Number Placeholder 2">
            <a:extLst>
              <a:ext uri="{FF2B5EF4-FFF2-40B4-BE49-F238E27FC236}">
                <a16:creationId xmlns:a16="http://schemas.microsoft.com/office/drawing/2014/main" id="{ABBFA007-413F-5963-9D33-7A02C6CBEC7C}"/>
              </a:ext>
            </a:extLst>
          </p:cNvPr>
          <p:cNvSpPr>
            <a:spLocks noGrp="1"/>
          </p:cNvSpPr>
          <p:nvPr>
            <p:ph type="sldNum" sz="quarter" idx="12"/>
          </p:nvPr>
        </p:nvSpPr>
        <p:spPr/>
        <p:txBody>
          <a:bodyPr/>
          <a:lstStyle/>
          <a:p>
            <a:fld id="{425DB3E1-CD3E-42B7-9B54-50704EA10D86}" type="slidenum">
              <a:rPr lang="en-US" smtClean="0"/>
              <a:t>9</a:t>
            </a:fld>
            <a:endParaRPr lang="en-US"/>
          </a:p>
        </p:txBody>
      </p:sp>
    </p:spTree>
    <p:extLst>
      <p:ext uri="{BB962C8B-B14F-4D97-AF65-F5344CB8AC3E}">
        <p14:creationId xmlns:p14="http://schemas.microsoft.com/office/powerpoint/2010/main" val="38213041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0</TotalTime>
  <Words>453</Words>
  <Application>Microsoft Office PowerPoint</Application>
  <PresentationFormat>Widescreen</PresentationFormat>
  <Paragraphs>64</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Century Gothic</vt:lpstr>
      <vt:lpstr>Slack-Lato</vt:lpstr>
      <vt:lpstr>Wingdings 3</vt:lpstr>
      <vt:lpstr>Ion</vt:lpstr>
      <vt:lpstr>Banks in Distress </vt:lpstr>
      <vt:lpstr>Goals</vt:lpstr>
      <vt:lpstr>This is an interactive map that shows how many failed banks are in each state when they are hovered over.  The darker the blue the more bank failures are in each state.</vt:lpstr>
      <vt:lpstr>1950-2020</vt:lpstr>
      <vt:lpstr> </vt:lpstr>
      <vt:lpstr>1975-1995</vt:lpstr>
      <vt:lpstr>2000-2020 </vt:lpstr>
      <vt:lpstr>Highest cost failure (Assets couldn’t cover)</vt:lpstr>
      <vt:lpstr>Interactive map with cost of failures</vt:lpstr>
      <vt:lpstr>Uses average of change year-over-year to predict indicators of economic downturn  If there is a spike of 15 more banks that failed compared to last year likely to be more</vt:lpstr>
      <vt:lpstr>Red is minimum 15 failed bank increase year over year  The red lines indicate that there may be a couple years of increased bank failures. </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Banks in Distress </dc:title>
  <dc:creator>john kelly</dc:creator>
  <cp:lastModifiedBy>john kelly</cp:lastModifiedBy>
  <cp:revision>93</cp:revision>
  <dcterms:created xsi:type="dcterms:W3CDTF">2023-03-30T23:55:55Z</dcterms:created>
  <dcterms:modified xsi:type="dcterms:W3CDTF">2023-04-11T00:08:33Z</dcterms:modified>
</cp:coreProperties>
</file>

<file path=docProps/thumbnail.jpeg>
</file>